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61" r:id="rId2"/>
    <p:sldId id="258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5" r:id="rId14"/>
    <p:sldId id="273" r:id="rId15"/>
    <p:sldId id="272" r:id="rId16"/>
    <p:sldId id="274" r:id="rId17"/>
    <p:sldId id="277" r:id="rId18"/>
    <p:sldId id="279" r:id="rId19"/>
    <p:sldId id="276" r:id="rId20"/>
    <p:sldId id="278" r:id="rId21"/>
    <p:sldId id="280" r:id="rId22"/>
    <p:sldId id="281" r:id="rId23"/>
    <p:sldId id="259" r:id="rId24"/>
    <p:sldId id="283" r:id="rId25"/>
    <p:sldId id="284" r:id="rId26"/>
    <p:sldId id="285" r:id="rId27"/>
    <p:sldId id="282" r:id="rId28"/>
    <p:sldId id="260" r:id="rId29"/>
    <p:sldId id="257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287653-C799-4A19-9CDF-6FB442FCA35D}" type="datetimeFigureOut">
              <a:rPr lang="en-IN" smtClean="0"/>
              <a:t>26-12-2018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802A6-F5C0-4358-8ED2-962ADD77CF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2134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802A6-F5C0-4358-8ED2-962ADD77CF64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0807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t>26-12-2018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2191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t>26-12-2018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3870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t>26-12-2018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5314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t>26-12-2018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8683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t>26-12-2018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6948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t>26-12-2018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8939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t>26-12-2018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4568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t>26-12-2018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5744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t>26-12-2018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9018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t>26-12-2018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5396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t>26-12-2018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7539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7C006-EFAF-42F7-9812-C32D30239F8E}" type="datetimeFigureOut">
              <a:rPr lang="en-IN" smtClean="0"/>
              <a:t>26-12-2018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87C7C-DDBC-4402-A46E-160BE4B3F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0482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0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5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7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9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2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15.jpe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2204864"/>
            <a:ext cx="8856984" cy="1470025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INT247</a:t>
            </a:r>
            <a:br>
              <a:rPr lang="en-US" sz="5400" dirty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</a:br>
            <a:r>
              <a:rPr lang="en-US" sz="4000" dirty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Machine Learning Foundations</a:t>
            </a:r>
            <a:endParaRPr lang="en-IN" sz="5400" dirty="0">
              <a:solidFill>
                <a:schemeClr val="tx2">
                  <a:lumMod val="50000"/>
                </a:schemeClr>
              </a:solidFill>
              <a:latin typeface="Broadway" pitchFamily="82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7397229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1043608" y="378904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822852" y="3918247"/>
            <a:ext cx="177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 smtClean="0">
                <a:solidFill>
                  <a:schemeClr val="accent1">
                    <a:lumMod val="75000"/>
                  </a:schemeClr>
                </a:solidFill>
                <a:latin typeface="Arial Rounded MT Bold" pitchFamily="34" charset="0"/>
              </a:rPr>
              <a:t>Lecture </a:t>
            </a:r>
            <a:r>
              <a:rPr lang="en-IN" sz="2400" b="1" smtClean="0">
                <a:solidFill>
                  <a:schemeClr val="accent1">
                    <a:lumMod val="75000"/>
                  </a:schemeClr>
                </a:solidFill>
                <a:latin typeface="Arial Rounded MT Bold" pitchFamily="34" charset="0"/>
              </a:rPr>
              <a:t>#</a:t>
            </a:r>
            <a:r>
              <a:rPr lang="en-IN" sz="2400" b="1" smtClean="0">
                <a:solidFill>
                  <a:schemeClr val="accent1">
                    <a:lumMod val="75000"/>
                  </a:schemeClr>
                </a:solidFill>
                <a:latin typeface="Arial Rounded MT Bold" pitchFamily="34" charset="0"/>
              </a:rPr>
              <a:t>3</a:t>
            </a:r>
            <a:endParaRPr lang="en-IN" sz="2400" b="1" dirty="0">
              <a:solidFill>
                <a:schemeClr val="accent1">
                  <a:lumMod val="75000"/>
                </a:schemeClr>
              </a:solidFill>
              <a:latin typeface="Arial Rounded MT Bold" pitchFamily="34" charset="0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043608" y="4379912"/>
            <a:ext cx="7056784" cy="1752600"/>
          </a:xfrm>
        </p:spPr>
        <p:txBody>
          <a:bodyPr/>
          <a:lstStyle/>
          <a:p>
            <a:r>
              <a:rPr lang="en-IN" b="1" dirty="0" smtClean="0"/>
              <a:t>Decision Trees and Random Forests</a:t>
            </a:r>
            <a:endParaRPr lang="en-IN" b="1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6802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Entropy for more classes</a:t>
            </a:r>
            <a:endParaRPr lang="en-IN" sz="48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71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𝑬</m:t>
                      </m:r>
                      <m:d>
                        <m:dPr>
                          <m:ctrlP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𝑺</m:t>
                          </m:r>
                        </m:e>
                      </m:d>
                      <m:r>
                        <a:rPr lang="en-IN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=−</m:t>
                      </m:r>
                      <m:r>
                        <a:rPr lang="en-IN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𝒑</m:t>
                      </m:r>
                      <m:r>
                        <a:rPr lang="en-IN" sz="2400" b="1" i="1" baseline="-25000" smtClean="0">
                          <a:solidFill>
                            <a:srgbClr val="FF0000"/>
                          </a:solidFill>
                          <a:latin typeface="Cambria Math"/>
                        </a:rPr>
                        <m:t>𝟏</m:t>
                      </m:r>
                      <m:r>
                        <a:rPr lang="en-IN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IN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𝒍𝒐𝒈𝒑</m:t>
                      </m:r>
                      <m:r>
                        <a:rPr lang="en-IN" sz="2400" b="1" i="1" baseline="-25000" smtClean="0">
                          <a:solidFill>
                            <a:srgbClr val="FF0000"/>
                          </a:solidFill>
                          <a:latin typeface="Cambria Math"/>
                        </a:rPr>
                        <m:t>𝟏</m:t>
                      </m:r>
                      <m:r>
                        <a:rPr lang="en-IN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−</m:t>
                      </m:r>
                      <m:r>
                        <a:rPr lang="en-IN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𝒑</m:t>
                      </m:r>
                      <m:r>
                        <a:rPr lang="en-IN" sz="2400" b="1" i="1" baseline="-25000" smtClean="0">
                          <a:solidFill>
                            <a:srgbClr val="FF0000"/>
                          </a:solidFill>
                          <a:latin typeface="Cambria Math"/>
                        </a:rPr>
                        <m:t>𝟐</m:t>
                      </m:r>
                      <m:r>
                        <a:rPr lang="en-IN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IN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𝒍𝒐𝒈𝒑</m:t>
                      </m:r>
                      <m:r>
                        <a:rPr lang="en-IN" sz="2400" b="1" i="1" baseline="-25000" smtClean="0">
                          <a:solidFill>
                            <a:srgbClr val="FF0000"/>
                          </a:solidFill>
                          <a:latin typeface="Cambria Math"/>
                        </a:rPr>
                        <m:t>𝟐</m:t>
                      </m:r>
                      <m:r>
                        <a:rPr lang="en-IN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…−</m:t>
                      </m:r>
                      <m:r>
                        <a:rPr lang="en-IN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𝒑𝒏</m:t>
                      </m:r>
                      <m:r>
                        <a:rPr lang="en-IN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IN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𝒍𝒐𝒈𝒑𝒏</m:t>
                      </m:r>
                      <m:r>
                        <a:rPr lang="en-IN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𝒊</m:t>
                          </m:r>
                          <m: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  <m:sup>
                          <m: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𝒏</m:t>
                          </m:r>
                        </m:sup>
                        <m:e>
                          <m: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𝒑</m:t>
                          </m:r>
                          <m:r>
                            <a:rPr lang="en-IN" sz="2400" b="1" i="1" baseline="-2500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𝒊</m:t>
                          </m:r>
                          <m: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.</m:t>
                          </m:r>
                          <m: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𝒍𝒐𝒈𝒑𝒊</m:t>
                          </m:r>
                        </m:e>
                      </m:nary>
                    </m:oMath>
                  </m:oMathPara>
                </a14:m>
                <a:endParaRPr lang="en-IN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666901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2"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016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Entropy Disadvantages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457200"/>
            <a:r>
              <a:rPr lang="en-IN" sz="2800" b="1" dirty="0" smtClean="0">
                <a:solidFill>
                  <a:srgbClr val="FF0000"/>
                </a:solidFill>
              </a:rPr>
              <a:t>Only computes the quality of a single subset of examples corresponds to a single value.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4989665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6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869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Average Entropy</a:t>
            </a:r>
            <a:endParaRPr lang="en-IN" sz="48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457200"/>
                <a:r>
                  <a:rPr lang="en-IN" sz="2800" b="1" dirty="0" smtClean="0">
                    <a:solidFill>
                      <a:srgbClr val="FF0000"/>
                    </a:solidFill>
                  </a:rPr>
                  <a:t>Computes the quality of the entire split corresponds to an entire attribute.</a:t>
                </a:r>
              </a:p>
              <a:p>
                <a:pPr marL="571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𝑰</m:t>
                      </m:r>
                      <m:d>
                        <m:dPr>
                          <m:ctrlP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𝑺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𝑨</m:t>
                          </m:r>
                        </m:e>
                      </m:d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𝒊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IN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IN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𝒔</m:t>
                                  </m:r>
                                  <m:r>
                                    <a:rPr lang="en-IN" b="1" i="1" baseline="-25000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𝒊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IN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𝒔</m:t>
                                  </m:r>
                                </m:e>
                              </m:d>
                            </m:den>
                          </m:f>
                        </m:e>
                      </m:nary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𝑬</m:t>
                      </m:r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𝑺𝒊</m:t>
                      </m:r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IN" b="1" dirty="0" smtClean="0">
                  <a:solidFill>
                    <a:srgbClr val="FF0000"/>
                  </a:solidFill>
                </a:endParaRPr>
              </a:p>
              <a:p>
                <a:pPr marL="57150" indent="0">
                  <a:buNone/>
                </a:pPr>
                <a:r>
                  <a:rPr lang="en-IN" b="1" dirty="0" smtClean="0">
                    <a:solidFill>
                      <a:srgbClr val="FF0000"/>
                    </a:solidFill>
                  </a:rPr>
                  <a:t>S is the complete set.</a:t>
                </a:r>
              </a:p>
              <a:p>
                <a:pPr marL="57150" indent="0">
                  <a:buNone/>
                </a:pPr>
                <a:r>
                  <a:rPr lang="en-IN" b="1" dirty="0" smtClean="0">
                    <a:solidFill>
                      <a:srgbClr val="FF0000"/>
                    </a:solidFill>
                  </a:rPr>
                  <a:t>A is Attribute that splits S into different subsets.</a:t>
                </a:r>
              </a:p>
              <a:p>
                <a:pPr marL="514350" indent="-457200"/>
                <a:endParaRPr lang="en-IN" b="1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185" t="-12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8362037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1"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100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Properties of Entropy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457200"/>
            <a:r>
              <a:rPr lang="en-IN" b="1" dirty="0" smtClean="0">
                <a:solidFill>
                  <a:srgbClr val="FF0000"/>
                </a:solidFill>
              </a:rPr>
              <a:t>When node is pure, measure should be zero.</a:t>
            </a:r>
          </a:p>
          <a:p>
            <a:pPr marL="514350" indent="-457200"/>
            <a:r>
              <a:rPr lang="en-IN" b="1" dirty="0" smtClean="0">
                <a:solidFill>
                  <a:srgbClr val="FF0000"/>
                </a:solidFill>
              </a:rPr>
              <a:t>When impurity is maximal, measure should be maximal.</a:t>
            </a:r>
          </a:p>
          <a:p>
            <a:pPr marL="514350" indent="-457200"/>
            <a:endParaRPr lang="en-IN" b="1" dirty="0" smtClean="0">
              <a:solidFill>
                <a:srgbClr val="FF0000"/>
              </a:solidFill>
            </a:endParaRPr>
          </a:p>
          <a:p>
            <a:pPr marL="514350" indent="-457200"/>
            <a:endParaRPr lang="en-IN" b="1" dirty="0" smtClean="0">
              <a:solidFill>
                <a:srgbClr val="FF0000"/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339247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4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0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Exercise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457200"/>
            <a:r>
              <a:rPr lang="en-IN" b="1" dirty="0" smtClean="0">
                <a:solidFill>
                  <a:srgbClr val="FF0000"/>
                </a:solidFill>
              </a:rPr>
              <a:t>Compute the average entropy for attribute “Outlook”.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5550987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7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300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Information Gain</a:t>
            </a:r>
            <a:endParaRPr lang="en-IN" sz="48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571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𝑮𝒂𝒊𝒏</m:t>
                      </m:r>
                      <m:d>
                        <m:dPr>
                          <m:ctrlP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𝑺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𝑨</m:t>
                          </m:r>
                        </m:e>
                      </m:d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𝑬</m:t>
                      </m:r>
                      <m:d>
                        <m:dPr>
                          <m:ctrlP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𝑺</m:t>
                          </m:r>
                        </m:e>
                      </m:d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−</m:t>
                      </m:r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𝑰</m:t>
                      </m:r>
                      <m:d>
                        <m:dPr>
                          <m:ctrlP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𝑺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𝑨</m:t>
                          </m:r>
                        </m:e>
                      </m:d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𝑬</m:t>
                      </m:r>
                      <m:d>
                        <m:dPr>
                          <m:ctrlP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𝑺</m:t>
                          </m:r>
                        </m:e>
                      </m:d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𝒊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IN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IN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𝒔</m:t>
                                  </m:r>
                                  <m:r>
                                    <a:rPr lang="en-IN" b="1" i="1" baseline="-25000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𝒊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IN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𝒔</m:t>
                                  </m:r>
                                </m:e>
                              </m:d>
                            </m:den>
                          </m:f>
                        </m:e>
                      </m:nary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𝑬</m:t>
                      </m:r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𝑺𝒊</m:t>
                      </m:r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IN" b="1" dirty="0" smtClean="0">
                  <a:solidFill>
                    <a:srgbClr val="FF0000"/>
                  </a:solidFill>
                </a:endParaRPr>
              </a:p>
              <a:p>
                <a:pPr marL="57150" indent="0">
                  <a:buNone/>
                </a:pPr>
                <a:r>
                  <a:rPr lang="en-IN" b="1" dirty="0" smtClean="0">
                    <a:solidFill>
                      <a:srgbClr val="FF0000"/>
                    </a:solidFill>
                  </a:rPr>
                  <a:t>Where </a:t>
                </a:r>
                <a:r>
                  <a:rPr lang="en-IN" b="1" i="1" dirty="0" smtClean="0">
                    <a:solidFill>
                      <a:srgbClr val="FF0000"/>
                    </a:solidFill>
                  </a:rPr>
                  <a:t>S </a:t>
                </a:r>
                <a:r>
                  <a:rPr lang="en-IN" b="1" dirty="0" smtClean="0">
                    <a:solidFill>
                      <a:srgbClr val="FF0000"/>
                    </a:solidFill>
                  </a:rPr>
                  <a:t>is complete set and </a:t>
                </a:r>
                <a:r>
                  <a:rPr lang="en-IN" b="1" i="1" dirty="0" smtClean="0">
                    <a:solidFill>
                      <a:srgbClr val="FF0000"/>
                    </a:solidFill>
                  </a:rPr>
                  <a:t>A </a:t>
                </a:r>
                <a:r>
                  <a:rPr lang="en-IN" b="1" dirty="0" smtClean="0">
                    <a:solidFill>
                      <a:srgbClr val="FF0000"/>
                    </a:solidFill>
                  </a:rPr>
                  <a:t>is the attribute that splits the set </a:t>
                </a:r>
                <a:r>
                  <a:rPr lang="en-IN" b="1" i="1" dirty="0" smtClean="0">
                    <a:solidFill>
                      <a:srgbClr val="FF0000"/>
                    </a:solidFill>
                  </a:rPr>
                  <a:t>S</a:t>
                </a:r>
                <a:r>
                  <a:rPr lang="en-IN" b="1" dirty="0" smtClean="0">
                    <a:solidFill>
                      <a:srgbClr val="FF0000"/>
                    </a:solidFill>
                  </a:rPr>
                  <a:t> into subsets </a:t>
                </a:r>
                <a:r>
                  <a:rPr lang="en-IN" b="1" i="1" dirty="0" smtClean="0">
                    <a:solidFill>
                      <a:srgbClr val="FF0000"/>
                    </a:solidFill>
                  </a:rPr>
                  <a:t>S</a:t>
                </a:r>
                <a:r>
                  <a:rPr lang="en-IN" b="1" i="1" baseline="-25000" dirty="0" smtClean="0">
                    <a:solidFill>
                      <a:srgbClr val="FF0000"/>
                    </a:solidFill>
                  </a:rPr>
                  <a:t>i</a:t>
                </a:r>
                <a:r>
                  <a:rPr lang="en-IN" b="1" dirty="0" smtClean="0">
                    <a:solidFill>
                      <a:srgbClr val="FF0000"/>
                    </a:solidFill>
                  </a:rPr>
                  <a:t>.</a:t>
                </a:r>
              </a:p>
              <a:p>
                <a:pPr marL="57150" indent="0">
                  <a:buNone/>
                </a:pPr>
                <a:endParaRPr lang="en-IN" b="1" dirty="0">
                  <a:solidFill>
                    <a:srgbClr val="FF0000"/>
                  </a:solidFill>
                </a:endParaRPr>
              </a:p>
              <a:p>
                <a:pPr marL="57150" indent="0">
                  <a:buNone/>
                </a:pPr>
                <a:r>
                  <a:rPr lang="en-IN" b="1" dirty="0" smtClean="0">
                    <a:solidFill>
                      <a:srgbClr val="FF0000"/>
                    </a:solidFill>
                  </a:rPr>
                  <a:t>Note: Maximizing information gain is equivalent to minimizing average entropy, because </a:t>
                </a:r>
                <a:r>
                  <a:rPr lang="en-IN" b="1" i="1" dirty="0" smtClean="0">
                    <a:solidFill>
                      <a:srgbClr val="FF0000"/>
                    </a:solidFill>
                  </a:rPr>
                  <a:t>E(S)</a:t>
                </a:r>
                <a:r>
                  <a:rPr lang="en-IN" b="1" dirty="0" smtClean="0">
                    <a:solidFill>
                      <a:srgbClr val="FF0000"/>
                    </a:solidFill>
                  </a:rPr>
                  <a:t> is constant for all attributes </a:t>
                </a:r>
                <a:r>
                  <a:rPr lang="en-IN" b="1" i="1" dirty="0" smtClean="0">
                    <a:solidFill>
                      <a:srgbClr val="FF0000"/>
                    </a:solidFill>
                  </a:rPr>
                  <a:t>A</a:t>
                </a:r>
                <a:r>
                  <a:rPr lang="en-IN" b="1" dirty="0" smtClean="0">
                    <a:solidFill>
                      <a:srgbClr val="FF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037" r="-2296" b="-12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0525791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4"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463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Exercise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457200"/>
            <a:r>
              <a:rPr lang="en-IN" b="1" dirty="0" smtClean="0">
                <a:solidFill>
                  <a:srgbClr val="FF0000"/>
                </a:solidFill>
              </a:rPr>
              <a:t>Compute the information gain for</a:t>
            </a:r>
          </a:p>
          <a:p>
            <a:pPr marL="914400" lvl="1" indent="-457200"/>
            <a:r>
              <a:rPr lang="en-IN" b="1" dirty="0" smtClean="0">
                <a:solidFill>
                  <a:srgbClr val="FF0000"/>
                </a:solidFill>
              </a:rPr>
              <a:t>Gain(S, Humidity)=?</a:t>
            </a:r>
          </a:p>
          <a:p>
            <a:pPr marL="914400" lvl="1" indent="-457200"/>
            <a:r>
              <a:rPr lang="en-IN" b="1" dirty="0" smtClean="0">
                <a:solidFill>
                  <a:srgbClr val="FF0000"/>
                </a:solidFill>
              </a:rPr>
              <a:t>Gain(S, Wind)=?</a:t>
            </a:r>
          </a:p>
          <a:p>
            <a:pPr marL="914400" lvl="1" indent="-457200"/>
            <a:r>
              <a:rPr lang="en-IN" b="1" dirty="0" smtClean="0">
                <a:solidFill>
                  <a:srgbClr val="FF0000"/>
                </a:solidFill>
              </a:rPr>
              <a:t>Gain(S, Outlook)=?</a:t>
            </a:r>
          </a:p>
          <a:p>
            <a:pPr marL="914400" lvl="1" indent="-457200"/>
            <a:r>
              <a:rPr lang="en-IN" b="1" dirty="0" smtClean="0">
                <a:solidFill>
                  <a:srgbClr val="FF0000"/>
                </a:solidFill>
              </a:rPr>
              <a:t>Gain(S, Temperature)=?</a:t>
            </a:r>
          </a:p>
          <a:p>
            <a:pPr marL="57150" indent="0">
              <a:buNone/>
            </a:pPr>
            <a:endParaRPr lang="en-IN" b="1" dirty="0">
              <a:solidFill>
                <a:srgbClr val="FF0000"/>
              </a:solidFill>
            </a:endParaRPr>
          </a:p>
          <a:p>
            <a:pPr marL="57150" indent="0">
              <a:buNone/>
            </a:pPr>
            <a:r>
              <a:rPr lang="en-IN" b="1" dirty="0" smtClean="0">
                <a:solidFill>
                  <a:srgbClr val="FF0000"/>
                </a:solidFill>
              </a:rPr>
              <a:t>Note:</a:t>
            </a:r>
          </a:p>
          <a:p>
            <a:pPr marL="57150" indent="0">
              <a:buNone/>
            </a:pPr>
            <a:r>
              <a:rPr lang="en-IN" b="1" dirty="0" smtClean="0">
                <a:solidFill>
                  <a:srgbClr val="FF0000"/>
                </a:solidFill>
              </a:rPr>
              <a:t>The attribute with </a:t>
            </a:r>
            <a:r>
              <a:rPr lang="en-IN" b="1" dirty="0" smtClean="0"/>
              <a:t>maximum</a:t>
            </a:r>
            <a:r>
              <a:rPr lang="en-IN" b="1" dirty="0" smtClean="0">
                <a:solidFill>
                  <a:srgbClr val="FF0000"/>
                </a:solidFill>
              </a:rPr>
              <a:t> information gain is selected as root node.</a:t>
            </a:r>
          </a:p>
          <a:p>
            <a:pPr marL="57150" indent="0">
              <a:buNone/>
            </a:pPr>
            <a:endParaRPr lang="en-IN" b="1" dirty="0" smtClean="0">
              <a:solidFill>
                <a:srgbClr val="FF0000"/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4762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6777909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1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349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Intrinsic Information of an attribute</a:t>
            </a:r>
            <a:endParaRPr lang="en-IN" sz="48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457200"/>
                <a:r>
                  <a:rPr lang="en-IN" b="1" dirty="0" smtClean="0">
                    <a:solidFill>
                      <a:srgbClr val="FF0000"/>
                    </a:solidFill>
                  </a:rPr>
                  <a:t>Amount of information need to tell which branch an instance belongs to	</a:t>
                </a:r>
              </a:p>
              <a:p>
                <a:pPr marL="571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𝑰𝒏𝒕</m:t>
                      </m:r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𝟏</m:t>
                      </m:r>
                      <m:d>
                        <m:dPr>
                          <m:ctrlP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𝑺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𝑨</m:t>
                          </m:r>
                        </m:e>
                      </m:d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𝒊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IN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IN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𝑺</m:t>
                                  </m:r>
                                  <m:r>
                                    <a:rPr lang="en-IN" b="1" i="1" baseline="-25000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𝒊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IN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𝑺</m:t>
                                  </m:r>
                                </m:e>
                              </m:d>
                            </m:den>
                          </m:f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𝒍𝒐𝒈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(</m:t>
                          </m:r>
                          <m:f>
                            <m:fPr>
                              <m:ctrlPr>
                                <a:rPr lang="en-IN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IN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𝑺</m:t>
                                  </m:r>
                                  <m:r>
                                    <a:rPr lang="en-IN" b="1" i="1" baseline="-25000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𝒊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IN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𝑺</m:t>
                                  </m:r>
                                </m:e>
                              </m:d>
                            </m:den>
                          </m:f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IN" b="1" dirty="0" smtClean="0">
                  <a:solidFill>
                    <a:srgbClr val="FF0000"/>
                  </a:solidFill>
                </a:endParaRPr>
              </a:p>
              <a:p>
                <a:pPr marL="57150" indent="0">
                  <a:buNone/>
                </a:pPr>
                <a:endParaRPr lang="en-IN" b="1" dirty="0">
                  <a:solidFill>
                    <a:srgbClr val="FF0000"/>
                  </a:solidFill>
                </a:endParaRPr>
              </a:p>
              <a:p>
                <a:pPr marL="57150" indent="0">
                  <a:buNone/>
                </a:pPr>
                <a:r>
                  <a:rPr lang="en-IN" b="1" dirty="0" smtClean="0">
                    <a:solidFill>
                      <a:srgbClr val="FF0000"/>
                    </a:solidFill>
                  </a:rPr>
                  <a:t>Note: </a:t>
                </a:r>
              </a:p>
              <a:p>
                <a:pPr marL="57150" indent="0">
                  <a:buNone/>
                </a:pPr>
                <a:r>
                  <a:rPr lang="en-IN" b="1" dirty="0" smtClean="0">
                    <a:solidFill>
                      <a:srgbClr val="FF0000"/>
                    </a:solidFill>
                  </a:rPr>
                  <a:t>Attributes with higher intrinsic information are less useful.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185" t="-1752" r="-1778" b="-37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4762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4590739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9"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962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Exercise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457200"/>
            <a:r>
              <a:rPr lang="en-IN" b="1" dirty="0" smtClean="0">
                <a:solidFill>
                  <a:srgbClr val="FF0000"/>
                </a:solidFill>
              </a:rPr>
              <a:t>Compute intrinsic information of </a:t>
            </a:r>
          </a:p>
          <a:p>
            <a:pPr marL="914400" lvl="1" indent="-457200"/>
            <a:r>
              <a:rPr lang="en-IN" b="1" dirty="0" smtClean="0">
                <a:solidFill>
                  <a:srgbClr val="FF0000"/>
                </a:solidFill>
              </a:rPr>
              <a:t>Day</a:t>
            </a:r>
          </a:p>
          <a:p>
            <a:pPr marL="914400" lvl="1" indent="-457200"/>
            <a:r>
              <a:rPr lang="en-IN" b="1" dirty="0" smtClean="0">
                <a:solidFill>
                  <a:srgbClr val="FF0000"/>
                </a:solidFill>
              </a:rPr>
              <a:t>Temperature</a:t>
            </a:r>
          </a:p>
          <a:p>
            <a:pPr marL="914400" lvl="1" indent="-457200"/>
            <a:r>
              <a:rPr lang="en-IN" b="1" dirty="0" smtClean="0">
                <a:solidFill>
                  <a:srgbClr val="FF0000"/>
                </a:solidFill>
              </a:rPr>
              <a:t>Humidity</a:t>
            </a:r>
          </a:p>
          <a:p>
            <a:pPr marL="914400" lvl="1" indent="-457200"/>
            <a:r>
              <a:rPr lang="en-IN" b="1" dirty="0" smtClean="0">
                <a:solidFill>
                  <a:srgbClr val="FF0000"/>
                </a:solidFill>
              </a:rPr>
              <a:t>Windy</a:t>
            </a:r>
          </a:p>
          <a:p>
            <a:pPr marL="914400" lvl="1" indent="-457200"/>
            <a:r>
              <a:rPr lang="en-IN" b="1" dirty="0" smtClean="0">
                <a:solidFill>
                  <a:srgbClr val="FF0000"/>
                </a:solidFill>
              </a:rPr>
              <a:t>Outlook</a:t>
            </a:r>
          </a:p>
          <a:p>
            <a:pPr marL="457200" lvl="1" indent="0">
              <a:buNone/>
            </a:pPr>
            <a:endParaRPr lang="en-IN" b="1" dirty="0" smtClean="0">
              <a:solidFill>
                <a:srgbClr val="FF0000"/>
              </a:solidFill>
            </a:endParaRPr>
          </a:p>
          <a:p>
            <a:pPr marL="914400" lvl="1" indent="-457200"/>
            <a:endParaRPr lang="en-IN" b="1" dirty="0" smtClean="0">
              <a:solidFill>
                <a:srgbClr val="FF0000"/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4762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9437584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6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407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Gain Ratio</a:t>
            </a:r>
            <a:endParaRPr lang="en-IN" sz="48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457200"/>
                <a:r>
                  <a:rPr lang="en-IN" b="1" dirty="0" smtClean="0">
                    <a:solidFill>
                      <a:srgbClr val="FF0000"/>
                    </a:solidFill>
                  </a:rPr>
                  <a:t>Modification of the information gain that reduces its bias towards multi-valued attributes.</a:t>
                </a:r>
              </a:p>
              <a:p>
                <a:pPr marL="571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𝑮𝑹</m:t>
                      </m:r>
                      <m:d>
                        <m:dPr>
                          <m:ctrlP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𝑺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𝑨</m:t>
                          </m:r>
                        </m:e>
                      </m:d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𝑮𝒂𝒊𝒏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𝑺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𝑨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𝑰𝒏𝒕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𝑺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𝑨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IN" b="1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963" t="-17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4762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0803267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3"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379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Decision Tree Learning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6825426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494448"/>
            <a:ext cx="4845108" cy="4991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9512" y="2348880"/>
            <a:ext cx="34563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sz="3200" b="1" dirty="0" smtClean="0">
                <a:solidFill>
                  <a:srgbClr val="FF0000"/>
                </a:solidFill>
              </a:rPr>
              <a:t>Breaking down data by making decisions based on asking a series of questions.</a:t>
            </a:r>
            <a:endParaRPr lang="en-IN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09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Exercise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457200"/>
            <a:r>
              <a:rPr lang="en-IN" b="1" dirty="0" smtClean="0">
                <a:solidFill>
                  <a:srgbClr val="FF0000"/>
                </a:solidFill>
              </a:rPr>
              <a:t>Compute gain ratio of </a:t>
            </a:r>
          </a:p>
          <a:p>
            <a:pPr marL="914400" lvl="1" indent="-457200"/>
            <a:r>
              <a:rPr lang="en-IN" b="1" dirty="0" smtClean="0">
                <a:solidFill>
                  <a:srgbClr val="FF0000"/>
                </a:solidFill>
              </a:rPr>
              <a:t>Day</a:t>
            </a:r>
          </a:p>
          <a:p>
            <a:pPr marL="914400" lvl="1" indent="-457200"/>
            <a:r>
              <a:rPr lang="en-IN" b="1" dirty="0" smtClean="0">
                <a:solidFill>
                  <a:srgbClr val="FF0000"/>
                </a:solidFill>
              </a:rPr>
              <a:t>Temperature</a:t>
            </a:r>
          </a:p>
          <a:p>
            <a:pPr marL="914400" lvl="1" indent="-457200"/>
            <a:r>
              <a:rPr lang="en-IN" b="1" dirty="0" smtClean="0">
                <a:solidFill>
                  <a:srgbClr val="FF0000"/>
                </a:solidFill>
              </a:rPr>
              <a:t>Humidity</a:t>
            </a:r>
          </a:p>
          <a:p>
            <a:pPr marL="914400" lvl="1" indent="-457200"/>
            <a:r>
              <a:rPr lang="en-IN" b="1" dirty="0" smtClean="0">
                <a:solidFill>
                  <a:srgbClr val="FF0000"/>
                </a:solidFill>
              </a:rPr>
              <a:t>Windy</a:t>
            </a:r>
          </a:p>
          <a:p>
            <a:pPr marL="914400" lvl="1" indent="-457200"/>
            <a:r>
              <a:rPr lang="en-IN" b="1" dirty="0" smtClean="0">
                <a:solidFill>
                  <a:srgbClr val="FF0000"/>
                </a:solidFill>
              </a:rPr>
              <a:t>outlook</a:t>
            </a:r>
          </a:p>
          <a:p>
            <a:pPr marL="914400" lvl="1" indent="-457200"/>
            <a:endParaRPr lang="en-IN" b="1" dirty="0" smtClean="0">
              <a:solidFill>
                <a:srgbClr val="FF0000"/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4762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3145721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0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438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err="1" smtClean="0">
                <a:solidFill>
                  <a:srgbClr val="C00000"/>
                </a:solidFill>
              </a:rPr>
              <a:t>Gini</a:t>
            </a:r>
            <a:r>
              <a:rPr lang="en-US" sz="4800" dirty="0" smtClean="0">
                <a:solidFill>
                  <a:srgbClr val="C00000"/>
                </a:solidFill>
              </a:rPr>
              <a:t> Index</a:t>
            </a:r>
            <a:endParaRPr lang="en-IN" sz="48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457200"/>
                <a:r>
                  <a:rPr lang="en-IN" b="1" dirty="0" smtClean="0">
                    <a:solidFill>
                      <a:srgbClr val="FF0000"/>
                    </a:solidFill>
                  </a:rPr>
                  <a:t>Measure impurity</a:t>
                </a:r>
              </a:p>
              <a:p>
                <a:pPr marL="571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𝑮𝒊𝒏𝒊</m:t>
                      </m:r>
                      <m:d>
                        <m:dPr>
                          <m:ctrlP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𝑺</m:t>
                          </m:r>
                        </m:e>
                      </m:d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𝟏</m:t>
                      </m:r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𝒊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IN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IN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𝒑</m:t>
                              </m:r>
                              <m:r>
                                <a:rPr lang="en-IN" b="1" i="1" baseline="-2500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𝒊</m:t>
                              </m:r>
                            </m:e>
                            <m:sup>
                              <m:r>
                                <a:rPr lang="en-IN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IN" b="1" dirty="0" smtClean="0">
                  <a:solidFill>
                    <a:srgbClr val="FF0000"/>
                  </a:solidFill>
                </a:endParaRPr>
              </a:p>
              <a:p>
                <a:pPr marL="514350" indent="-457200"/>
                <a:r>
                  <a:rPr lang="en-IN" b="1" dirty="0" smtClean="0">
                    <a:solidFill>
                      <a:srgbClr val="FF0000"/>
                    </a:solidFill>
                  </a:rPr>
                  <a:t>Average </a:t>
                </a:r>
                <a:r>
                  <a:rPr lang="en-IN" b="1" dirty="0" err="1" smtClean="0">
                    <a:solidFill>
                      <a:srgbClr val="FF0000"/>
                    </a:solidFill>
                  </a:rPr>
                  <a:t>Gini</a:t>
                </a:r>
                <a:r>
                  <a:rPr lang="en-IN" b="1" dirty="0" smtClean="0">
                    <a:solidFill>
                      <a:srgbClr val="FF0000"/>
                    </a:solidFill>
                  </a:rPr>
                  <a:t> Index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𝑮𝒊𝒏𝒊</m:t>
                      </m:r>
                      <m:d>
                        <m:dPr>
                          <m:ctrlP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𝑺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𝑨</m:t>
                          </m:r>
                        </m:e>
                      </m:d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𝒊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IN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IN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𝑺</m:t>
                                  </m:r>
                                  <m:r>
                                    <a:rPr lang="en-IN" b="1" i="1" baseline="-25000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𝒊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IN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𝑺</m:t>
                                  </m:r>
                                </m:e>
                              </m:d>
                            </m:den>
                          </m:f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𝑮𝒊𝒏𝒊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𝑺𝒊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IN" b="1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963" t="-17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4762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5700132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5"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388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Pruning 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457200"/>
            <a:r>
              <a:rPr lang="en-IN" b="1" dirty="0" smtClean="0">
                <a:solidFill>
                  <a:srgbClr val="FF0000"/>
                </a:solidFill>
              </a:rPr>
              <a:t>Pre-pruning:</a:t>
            </a:r>
          </a:p>
          <a:p>
            <a:pPr marL="914400" lvl="1" indent="-457200"/>
            <a:r>
              <a:rPr lang="en-IN" b="1" dirty="0" smtClean="0">
                <a:solidFill>
                  <a:srgbClr val="FF0000"/>
                </a:solidFill>
              </a:rPr>
              <a:t>Stop growing a branch when information becomes unreliable.</a:t>
            </a:r>
          </a:p>
          <a:p>
            <a:pPr marL="514350" indent="-457200"/>
            <a:r>
              <a:rPr lang="en-IN" b="1" dirty="0" smtClean="0">
                <a:solidFill>
                  <a:srgbClr val="FF0000"/>
                </a:solidFill>
              </a:rPr>
              <a:t>Post-pruning:</a:t>
            </a:r>
          </a:p>
          <a:p>
            <a:pPr marL="914400" lvl="1" indent="-457200"/>
            <a:r>
              <a:rPr lang="en-IN" b="1" dirty="0" smtClean="0">
                <a:solidFill>
                  <a:srgbClr val="FF0000"/>
                </a:solidFill>
              </a:rPr>
              <a:t>Grow a decision tree that correctly classifies all training data.</a:t>
            </a:r>
          </a:p>
          <a:p>
            <a:pPr marL="914400" lvl="1" indent="-457200"/>
            <a:r>
              <a:rPr lang="en-IN" b="1" dirty="0" smtClean="0">
                <a:solidFill>
                  <a:srgbClr val="FF0000"/>
                </a:solidFill>
              </a:rPr>
              <a:t>Simplify it later by replacing some nodes with leafs.</a:t>
            </a:r>
          </a:p>
          <a:p>
            <a:pPr marL="457200" lvl="1" indent="0">
              <a:buNone/>
            </a:pPr>
            <a:r>
              <a:rPr lang="en-IN" b="1" dirty="0" smtClean="0">
                <a:solidFill>
                  <a:srgbClr val="FF0000"/>
                </a:solidFill>
              </a:rPr>
              <a:t> </a:t>
            </a:r>
          </a:p>
          <a:p>
            <a:pPr marL="914400" lvl="1" indent="-457200"/>
            <a:endParaRPr lang="en-IN" b="1" dirty="0" smtClean="0">
              <a:solidFill>
                <a:srgbClr val="FF0000"/>
              </a:solidFill>
            </a:endParaRPr>
          </a:p>
          <a:p>
            <a:pPr marL="514350" indent="-457200"/>
            <a:endParaRPr lang="en-IN" b="1" dirty="0" smtClean="0">
              <a:solidFill>
                <a:srgbClr val="FF0000"/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4762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8574246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8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68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Random Forest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" y="1971997"/>
            <a:ext cx="2890664" cy="4525963"/>
          </a:xfrm>
        </p:spPr>
        <p:txBody>
          <a:bodyPr>
            <a:normAutofit/>
          </a:bodyPr>
          <a:lstStyle/>
          <a:p>
            <a:r>
              <a:rPr lang="en-IN" sz="2800" b="1" dirty="0" smtClean="0">
                <a:solidFill>
                  <a:srgbClr val="FF0000"/>
                </a:solidFill>
              </a:rPr>
              <a:t>Builds multiple decision tree and merges  them together to get a more accurate and stable prediction.</a:t>
            </a:r>
          </a:p>
          <a:p>
            <a:endParaRPr lang="en-IN" sz="2800" b="1" dirty="0">
              <a:solidFill>
                <a:srgbClr val="FF0000"/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1545400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144813"/>
            <a:ext cx="6191425" cy="5085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532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rgbClr val="C00000"/>
                </a:solidFill>
              </a:rPr>
              <a:t>Random Fores</a:t>
            </a:r>
            <a:r>
              <a:rPr lang="en-US" sz="4000" dirty="0" smtClean="0">
                <a:solidFill>
                  <a:srgbClr val="C00000"/>
                </a:solidFill>
              </a:rPr>
              <a:t>t Creation Algorithm</a:t>
            </a:r>
            <a:endParaRPr lang="en-IN" sz="40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92" y="1340768"/>
            <a:ext cx="8579296" cy="4525963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sz="2800" b="1" dirty="0" smtClean="0">
                <a:solidFill>
                  <a:srgbClr val="FF0000"/>
                </a:solidFill>
              </a:rPr>
              <a:t>Randomly select “</a:t>
            </a:r>
            <a:r>
              <a:rPr lang="en-IN" sz="2800" b="1" dirty="0" smtClean="0"/>
              <a:t>K</a:t>
            </a:r>
            <a:r>
              <a:rPr lang="en-IN" sz="2800" b="1" dirty="0" smtClean="0">
                <a:solidFill>
                  <a:srgbClr val="FF0000"/>
                </a:solidFill>
              </a:rPr>
              <a:t>” features from total “</a:t>
            </a:r>
            <a:r>
              <a:rPr lang="en-IN" sz="2800" b="1" dirty="0" smtClean="0"/>
              <a:t>m</a:t>
            </a:r>
            <a:r>
              <a:rPr lang="en-IN" sz="2800" b="1" dirty="0" smtClean="0">
                <a:solidFill>
                  <a:srgbClr val="FF0000"/>
                </a:solidFill>
              </a:rPr>
              <a:t>” </a:t>
            </a:r>
            <a:r>
              <a:rPr lang="en-IN" sz="2800" b="1" dirty="0" err="1" smtClean="0">
                <a:solidFill>
                  <a:srgbClr val="FF0000"/>
                </a:solidFill>
              </a:rPr>
              <a:t>feaures</a:t>
            </a:r>
            <a:r>
              <a:rPr lang="en-IN" sz="2800" b="1" dirty="0" smtClean="0">
                <a:solidFill>
                  <a:srgbClr val="FF0000"/>
                </a:solidFill>
              </a:rPr>
              <a:t>.</a:t>
            </a:r>
          </a:p>
          <a:p>
            <a:pPr marL="914400" lvl="1" indent="-514350">
              <a:buFont typeface="Arial" pitchFamily="34" charset="0"/>
              <a:buChar char="•"/>
            </a:pPr>
            <a:r>
              <a:rPr lang="en-IN" b="1" dirty="0" smtClean="0">
                <a:solidFill>
                  <a:srgbClr val="FF0000"/>
                </a:solidFill>
              </a:rPr>
              <a:t>Where K &lt;&lt; m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b="1" dirty="0" smtClean="0">
                <a:solidFill>
                  <a:srgbClr val="FF0000"/>
                </a:solidFill>
              </a:rPr>
              <a:t>Among the “K” features, calculate the node “</a:t>
            </a:r>
            <a:r>
              <a:rPr lang="en-IN" sz="2800" b="1" dirty="0" smtClean="0"/>
              <a:t>d</a:t>
            </a:r>
            <a:r>
              <a:rPr lang="en-IN" sz="2800" b="1" dirty="0" smtClean="0">
                <a:solidFill>
                  <a:srgbClr val="FF0000"/>
                </a:solidFill>
              </a:rPr>
              <a:t>” using the </a:t>
            </a:r>
            <a:r>
              <a:rPr lang="en-IN" sz="2800" b="1" dirty="0" smtClean="0"/>
              <a:t>best split point</a:t>
            </a:r>
            <a:r>
              <a:rPr lang="en-IN" sz="2800" b="1" dirty="0" smtClean="0">
                <a:solidFill>
                  <a:srgbClr val="FF0000"/>
                </a:solidFill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b="1" dirty="0" smtClean="0">
                <a:solidFill>
                  <a:srgbClr val="FF0000"/>
                </a:solidFill>
              </a:rPr>
              <a:t>Split the node into </a:t>
            </a:r>
            <a:r>
              <a:rPr lang="en-IN" sz="2800" b="1" dirty="0" smtClean="0"/>
              <a:t>daughter nodes </a:t>
            </a:r>
            <a:r>
              <a:rPr lang="en-IN" sz="2800" b="1" dirty="0" smtClean="0">
                <a:solidFill>
                  <a:srgbClr val="FF0000"/>
                </a:solidFill>
              </a:rPr>
              <a:t>using the best split.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b="1" dirty="0" smtClean="0">
                <a:solidFill>
                  <a:srgbClr val="FF0000"/>
                </a:solidFill>
              </a:rPr>
              <a:t>Repea</a:t>
            </a:r>
            <a:r>
              <a:rPr lang="en-IN" sz="2800" b="1" dirty="0" smtClean="0">
                <a:solidFill>
                  <a:srgbClr val="FF0000"/>
                </a:solidFill>
              </a:rPr>
              <a:t>t 1 to 3 steps until “l” number of nodes has been reached. </a:t>
            </a:r>
            <a:r>
              <a:rPr lang="en-IN" sz="2800" b="1" dirty="0" smtClean="0">
                <a:solidFill>
                  <a:srgbClr val="FF0000"/>
                </a:solidFill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b="1" dirty="0" smtClean="0">
                <a:solidFill>
                  <a:srgbClr val="FF0000"/>
                </a:solidFill>
              </a:rPr>
              <a:t>Build forest by repeating steps 1 to 4 for “n” number of times to create “n” number of trees.</a:t>
            </a:r>
            <a:endParaRPr lang="en-IN" sz="2800" b="1" dirty="0">
              <a:solidFill>
                <a:srgbClr val="FF0000"/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944281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1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809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rgbClr val="C00000"/>
                </a:solidFill>
              </a:rPr>
              <a:t>Random Forest Prediction Algorithm</a:t>
            </a:r>
            <a:endParaRPr lang="en-IN" sz="40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92" y="1628800"/>
            <a:ext cx="8579296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sz="2800" b="1" dirty="0" smtClean="0">
                <a:solidFill>
                  <a:srgbClr val="FF0000"/>
                </a:solidFill>
              </a:rPr>
              <a:t>Takes the </a:t>
            </a:r>
            <a:r>
              <a:rPr lang="en-IN" sz="2800" b="1" dirty="0" smtClean="0"/>
              <a:t>test features </a:t>
            </a:r>
            <a:r>
              <a:rPr lang="en-IN" sz="2800" b="1" dirty="0" smtClean="0">
                <a:solidFill>
                  <a:srgbClr val="FF0000"/>
                </a:solidFill>
              </a:rPr>
              <a:t>and use the rules of each randomly created decisio</a:t>
            </a:r>
            <a:r>
              <a:rPr lang="en-IN" sz="2800" b="1" dirty="0" smtClean="0">
                <a:solidFill>
                  <a:srgbClr val="FF0000"/>
                </a:solidFill>
              </a:rPr>
              <a:t>n tree to predict the outcome and stores the predicted outcome.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b="1" dirty="0" smtClean="0">
                <a:solidFill>
                  <a:srgbClr val="FF0000"/>
                </a:solidFill>
              </a:rPr>
              <a:t>Calculate the </a:t>
            </a:r>
            <a:r>
              <a:rPr lang="en-IN" sz="2800" b="1" dirty="0" smtClean="0"/>
              <a:t>vote</a:t>
            </a:r>
            <a:r>
              <a:rPr lang="en-IN" sz="2800" b="1" dirty="0" smtClean="0">
                <a:solidFill>
                  <a:srgbClr val="FF0000"/>
                </a:solidFill>
              </a:rPr>
              <a:t> for each predicted target.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b="1" dirty="0" smtClean="0">
                <a:solidFill>
                  <a:srgbClr val="FF0000"/>
                </a:solidFill>
              </a:rPr>
              <a:t>Consider the </a:t>
            </a:r>
            <a:r>
              <a:rPr lang="en-IN" sz="2800" b="1" dirty="0" smtClean="0"/>
              <a:t>high voted predicted target </a:t>
            </a:r>
            <a:r>
              <a:rPr lang="en-IN" sz="2800" b="1" dirty="0" smtClean="0">
                <a:solidFill>
                  <a:srgbClr val="FF0000"/>
                </a:solidFill>
              </a:rPr>
              <a:t>as the final prediction from the random forest algorithm.</a:t>
            </a:r>
            <a:endParaRPr lang="en-IN" sz="2800" b="1" dirty="0">
              <a:solidFill>
                <a:srgbClr val="FF0000"/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944281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5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809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rgbClr val="C00000"/>
                </a:solidFill>
              </a:rPr>
              <a:t>Random Forest Example</a:t>
            </a:r>
            <a:endParaRPr lang="en-IN" sz="40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92" y="5589240"/>
            <a:ext cx="8579296" cy="565523"/>
          </a:xfrm>
        </p:spPr>
        <p:txBody>
          <a:bodyPr>
            <a:normAutofit/>
          </a:bodyPr>
          <a:lstStyle/>
          <a:p>
            <a:r>
              <a:rPr lang="en-IN" sz="2800" b="1" dirty="0" err="1" smtClean="0">
                <a:solidFill>
                  <a:srgbClr val="FF0000"/>
                </a:solidFill>
              </a:rPr>
              <a:t>Mady</a:t>
            </a:r>
            <a:r>
              <a:rPr lang="en-IN" sz="2800" b="1" dirty="0" smtClean="0">
                <a:solidFill>
                  <a:srgbClr val="FF0000"/>
                </a:solidFill>
              </a:rPr>
              <a:t> takes opinion from friends for some problem.</a:t>
            </a:r>
            <a:endParaRPr lang="en-IN" sz="28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IN" sz="2800" b="1" dirty="0">
              <a:solidFill>
                <a:srgbClr val="FF0000"/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54829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8285527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9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674" name="Picture 2" descr="Random Forest Examp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26" y="1412776"/>
            <a:ext cx="7246565" cy="404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18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rgbClr val="C00000"/>
                </a:solidFill>
              </a:rPr>
              <a:t>Why Random Forest Algorithm?</a:t>
            </a:r>
            <a:endParaRPr lang="en-IN" sz="40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92" y="1628800"/>
            <a:ext cx="8579296" cy="4525963"/>
          </a:xfrm>
        </p:spPr>
        <p:txBody>
          <a:bodyPr>
            <a:normAutofit/>
          </a:bodyPr>
          <a:lstStyle/>
          <a:p>
            <a:r>
              <a:rPr lang="en-IN" sz="2800" b="1" dirty="0" smtClean="0">
                <a:solidFill>
                  <a:srgbClr val="FF0000"/>
                </a:solidFill>
              </a:rPr>
              <a:t>Can be used for both classificatio</a:t>
            </a:r>
            <a:r>
              <a:rPr lang="en-IN" sz="2800" b="1" dirty="0" smtClean="0">
                <a:solidFill>
                  <a:srgbClr val="FF0000"/>
                </a:solidFill>
              </a:rPr>
              <a:t>n and regression.</a:t>
            </a:r>
          </a:p>
          <a:p>
            <a:r>
              <a:rPr lang="en-IN" sz="2800" b="1" dirty="0" smtClean="0">
                <a:solidFill>
                  <a:srgbClr val="FF0000"/>
                </a:solidFill>
              </a:rPr>
              <a:t>Handles the missing value.</a:t>
            </a:r>
          </a:p>
          <a:p>
            <a:r>
              <a:rPr lang="en-IN" sz="2800" b="1" dirty="0" smtClean="0">
                <a:solidFill>
                  <a:srgbClr val="FF0000"/>
                </a:solidFill>
              </a:rPr>
              <a:t>Not over-fit the model.</a:t>
            </a:r>
          </a:p>
          <a:p>
            <a:pPr marL="0" indent="0">
              <a:buNone/>
            </a:pPr>
            <a:endParaRPr lang="en-IN" sz="2800" b="1" dirty="0">
              <a:solidFill>
                <a:srgbClr val="FF0000"/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0177756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7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253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Algorithm Selection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1899777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pic>
        <p:nvPicPr>
          <p:cNvPr id="9114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75407"/>
            <a:ext cx="6408712" cy="4932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692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72" name="Picture 7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13" y="198120"/>
            <a:ext cx="7620000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961721" y="510540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Date Placeholder 3">
            <a:extLst>
              <a:ext uri="{FF2B5EF4-FFF2-40B4-BE49-F238E27FC236}">
                <a16:creationId xmlns:a16="http://schemas.microsoft.com/office/drawing/2014/main" xmlns="" id="{ABCD7C30-1B6E-475E-BBFE-37A8D854124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5339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Decision Tree Learning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104362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8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© LPU :: INT247 Machine Learning Foundations 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205020" y="1412776"/>
            <a:ext cx="81369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sz="3200" b="1" dirty="0" smtClean="0">
                <a:solidFill>
                  <a:srgbClr val="FF0000"/>
                </a:solidFill>
              </a:rPr>
              <a:t>A decision tree consists of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IN" sz="3200" b="1" dirty="0" smtClean="0">
                <a:solidFill>
                  <a:srgbClr val="C00000"/>
                </a:solidFill>
              </a:rPr>
              <a:t>Nodes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IN" sz="3200" b="1" dirty="0" smtClean="0">
                <a:solidFill>
                  <a:srgbClr val="FF0000"/>
                </a:solidFill>
              </a:rPr>
              <a:t>Test for the value of a certain attribute.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IN" sz="3200" b="1" dirty="0" smtClean="0">
                <a:solidFill>
                  <a:srgbClr val="C00000"/>
                </a:solidFill>
              </a:rPr>
              <a:t>Edges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IN" sz="3200" b="1" dirty="0" smtClean="0">
                <a:solidFill>
                  <a:srgbClr val="FF0000"/>
                </a:solidFill>
              </a:rPr>
              <a:t>Correspond to the outcome of a test.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IN" sz="3200" b="1" dirty="0" smtClean="0">
                <a:solidFill>
                  <a:srgbClr val="FF0000"/>
                </a:solidFill>
              </a:rPr>
              <a:t>Connect to the next node or leaf.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IN" sz="2800" b="1" dirty="0" smtClean="0">
                <a:solidFill>
                  <a:srgbClr val="C00000"/>
                </a:solidFill>
              </a:rPr>
              <a:t>Leaves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IN" sz="3200" b="1" dirty="0" smtClean="0">
                <a:solidFill>
                  <a:srgbClr val="FF0000"/>
                </a:solidFill>
              </a:rPr>
              <a:t>Terminal nodes that predict the outcome.</a:t>
            </a:r>
          </a:p>
        </p:txBody>
      </p:sp>
    </p:spTree>
    <p:extLst>
      <p:ext uri="{BB962C8B-B14F-4D97-AF65-F5344CB8AC3E}">
        <p14:creationId xmlns:p14="http://schemas.microsoft.com/office/powerpoint/2010/main" val="225941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Algorith</a:t>
            </a:r>
            <a:r>
              <a:rPr lang="en-US" sz="4800" dirty="0">
                <a:solidFill>
                  <a:srgbClr val="C00000"/>
                </a:solidFill>
              </a:rPr>
              <a:t>m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0749824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"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© LPU :: INT247 Machine Learning Foundations 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1268760"/>
            <a:ext cx="36004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sz="2800" b="1" dirty="0" smtClean="0">
                <a:solidFill>
                  <a:srgbClr val="FF0000"/>
                </a:solidFill>
              </a:rPr>
              <a:t>Start at the root.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b="1" dirty="0" smtClean="0">
                <a:solidFill>
                  <a:srgbClr val="FF0000"/>
                </a:solidFill>
              </a:rPr>
              <a:t>Perform the test.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b="1" dirty="0" smtClean="0">
                <a:solidFill>
                  <a:srgbClr val="FF0000"/>
                </a:solidFill>
              </a:rPr>
              <a:t>Follow the edge corresponding to outcome.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b="1" dirty="0" err="1" smtClean="0">
                <a:solidFill>
                  <a:srgbClr val="FF0000"/>
                </a:solidFill>
              </a:rPr>
              <a:t>Goto</a:t>
            </a:r>
            <a:r>
              <a:rPr lang="en-IN" sz="2800" b="1" dirty="0" smtClean="0">
                <a:solidFill>
                  <a:srgbClr val="FF0000"/>
                </a:solidFill>
              </a:rPr>
              <a:t> step 2 unless leaf.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b="1" dirty="0" smtClean="0">
                <a:solidFill>
                  <a:srgbClr val="FF0000"/>
                </a:solidFill>
              </a:rPr>
              <a:t>Predict the outcome associated with the leaf.</a:t>
            </a:r>
          </a:p>
          <a:p>
            <a:pPr marL="285750" indent="-285750">
              <a:buFont typeface="Arial" pitchFamily="34" charset="0"/>
              <a:buChar char="•"/>
            </a:pPr>
            <a:endParaRPr lang="en-IN" sz="2800" b="1" dirty="0" smtClean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340768"/>
            <a:ext cx="5256584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645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Design Decision Tree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631286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5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© LPU :: INT247 Machine Learning Foundations </a:t>
            </a:r>
            <a:endParaRPr lang="en-IN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12777"/>
            <a:ext cx="7704856" cy="4320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1560" y="5877272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rgbClr val="FF0000"/>
                </a:solidFill>
              </a:rPr>
              <a:t>Note: Consider </a:t>
            </a:r>
            <a:r>
              <a:rPr lang="en-IN" sz="2400" b="1" dirty="0" smtClean="0">
                <a:solidFill>
                  <a:srgbClr val="C00000"/>
                </a:solidFill>
              </a:rPr>
              <a:t>“Outlook” </a:t>
            </a:r>
            <a:r>
              <a:rPr lang="en-IN" sz="2400" b="1" dirty="0" smtClean="0">
                <a:solidFill>
                  <a:srgbClr val="FF0000"/>
                </a:solidFill>
              </a:rPr>
              <a:t>as root node </a:t>
            </a:r>
            <a:endParaRPr lang="en-IN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06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Exercise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302566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8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© LPU :: INT247 Machine Learning Foundations </a:t>
            </a:r>
            <a:endParaRPr lang="en-IN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00808"/>
            <a:ext cx="70866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36" y="3385272"/>
            <a:ext cx="7067550" cy="475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648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Good Attribute?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>
                <a:solidFill>
                  <a:srgbClr val="FF0000"/>
                </a:solidFill>
              </a:rPr>
              <a:t>Prefers attributes that have a high degree of “</a:t>
            </a:r>
            <a:r>
              <a:rPr lang="en-IN" b="1" dirty="0" smtClean="0">
                <a:solidFill>
                  <a:srgbClr val="C00000"/>
                </a:solidFill>
              </a:rPr>
              <a:t>order</a:t>
            </a:r>
            <a:r>
              <a:rPr lang="en-IN" b="1" dirty="0" smtClean="0">
                <a:solidFill>
                  <a:srgbClr val="FF0000"/>
                </a:solidFill>
              </a:rPr>
              <a:t>”.</a:t>
            </a:r>
          </a:p>
          <a:p>
            <a:pPr lvl="1"/>
            <a:r>
              <a:rPr lang="en-IN" b="1" dirty="0" smtClean="0">
                <a:solidFill>
                  <a:srgbClr val="FF0000"/>
                </a:solidFill>
              </a:rPr>
              <a:t>Maximum Order: All examples are of the same class.</a:t>
            </a:r>
          </a:p>
          <a:p>
            <a:pPr lvl="1"/>
            <a:r>
              <a:rPr lang="en-IN" b="1" dirty="0" smtClean="0">
                <a:solidFill>
                  <a:srgbClr val="FF0000"/>
                </a:solidFill>
              </a:rPr>
              <a:t>Minimum Order: All classes are equally likely.</a:t>
            </a:r>
          </a:p>
          <a:p>
            <a:pPr marL="57150" indent="0">
              <a:buNone/>
            </a:pP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6057929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1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9414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Entropy</a:t>
            </a:r>
            <a:endParaRPr lang="en-IN" sz="48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57150" indent="0">
                  <a:buNone/>
                </a:pPr>
                <a:r>
                  <a:rPr lang="en-IN" b="1" dirty="0" smtClean="0">
                    <a:solidFill>
                      <a:srgbClr val="FF0000"/>
                    </a:solidFill>
                  </a:rPr>
                  <a:t>Entropy is the measure of</a:t>
                </a:r>
              </a:p>
              <a:p>
                <a:pPr marL="914400" lvl="1" indent="-457200"/>
                <a:r>
                  <a:rPr lang="en-IN" b="1" dirty="0" smtClean="0">
                    <a:solidFill>
                      <a:srgbClr val="FF0000"/>
                    </a:solidFill>
                  </a:rPr>
                  <a:t>Impurity</a:t>
                </a:r>
              </a:p>
              <a:p>
                <a:pPr marL="914400" lvl="1" indent="-457200"/>
                <a:r>
                  <a:rPr lang="en-IN" b="1" dirty="0" smtClean="0">
                    <a:solidFill>
                      <a:srgbClr val="FF0000"/>
                    </a:solidFill>
                  </a:rPr>
                  <a:t>Disorder</a:t>
                </a:r>
              </a:p>
              <a:p>
                <a:pPr marL="914400" lvl="1" indent="-457200"/>
                <a:r>
                  <a:rPr lang="en-IN" b="1" dirty="0" smtClean="0">
                    <a:solidFill>
                      <a:srgbClr val="FF0000"/>
                    </a:solidFill>
                  </a:rPr>
                  <a:t>uncertainty</a:t>
                </a:r>
              </a:p>
              <a:p>
                <a:pPr marL="57150" indent="0">
                  <a:buNone/>
                </a:pPr>
                <a:endParaRPr lang="en-IN" b="1" i="1" dirty="0" smtClean="0">
                  <a:solidFill>
                    <a:srgbClr val="FF0000"/>
                  </a:solidFill>
                  <a:latin typeface="Cambria Math"/>
                </a:endParaRPr>
              </a:p>
              <a:p>
                <a:pPr marL="57150" indent="0">
                  <a:buNone/>
                </a:pPr>
                <a:r>
                  <a:rPr lang="en-IN" sz="3000" b="1" dirty="0" smtClean="0">
                    <a:solidFill>
                      <a:srgbClr val="FF0000"/>
                    </a:solidFill>
                    <a:latin typeface="Cambria Math"/>
                  </a:rPr>
                  <a:t>Entropy for two classes:</a:t>
                </a:r>
              </a:p>
              <a:p>
                <a:pPr marL="57150" indent="0">
                  <a:buNone/>
                </a:pPr>
                <a:endParaRPr lang="en-IN" sz="3000" b="1" dirty="0" smtClean="0">
                  <a:solidFill>
                    <a:srgbClr val="FF0000"/>
                  </a:solidFill>
                  <a:latin typeface="Cambria Math"/>
                </a:endParaRPr>
              </a:p>
              <a:p>
                <a:pPr marL="571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𝑬</m:t>
                      </m:r>
                      <m:d>
                        <m:dPr>
                          <m:ctrlP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𝑺</m:t>
                          </m:r>
                        </m:e>
                      </m:d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=−</m:t>
                      </m:r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𝒑</m:t>
                      </m:r>
                      <m:r>
                        <a:rPr lang="en-IN" b="1" i="1" baseline="-25000" smtClean="0">
                          <a:solidFill>
                            <a:srgbClr val="FF0000"/>
                          </a:solidFill>
                          <a:latin typeface="Cambria Math"/>
                        </a:rPr>
                        <m:t>𝟏</m:t>
                      </m:r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𝒍𝒐𝒈</m:t>
                      </m:r>
                      <m:r>
                        <a:rPr lang="en-IN" b="1" i="1" baseline="-25000" smtClean="0">
                          <a:solidFill>
                            <a:srgbClr val="FF0000"/>
                          </a:solidFill>
                          <a:latin typeface="Cambria Math"/>
                        </a:rPr>
                        <m:t>𝟐</m:t>
                      </m:r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𝒑</m:t>
                      </m:r>
                      <m:r>
                        <a:rPr lang="en-IN" b="1" i="1" baseline="-25000" smtClean="0">
                          <a:solidFill>
                            <a:srgbClr val="FF0000"/>
                          </a:solidFill>
                          <a:latin typeface="Cambria Math"/>
                        </a:rPr>
                        <m:t>𝟏</m:t>
                      </m:r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−</m:t>
                      </m:r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𝒑</m:t>
                      </m:r>
                      <m:r>
                        <a:rPr lang="en-IN" b="1" i="1" baseline="-25000" smtClean="0">
                          <a:solidFill>
                            <a:srgbClr val="FF0000"/>
                          </a:solidFill>
                          <a:latin typeface="Cambria Math"/>
                        </a:rPr>
                        <m:t>𝟐</m:t>
                      </m:r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𝒍𝒐𝒈</m:t>
                      </m:r>
                      <m:r>
                        <a:rPr lang="en-IN" b="1" i="1" baseline="-25000" smtClean="0">
                          <a:solidFill>
                            <a:srgbClr val="FF0000"/>
                          </a:solidFill>
                          <a:latin typeface="Cambria Math"/>
                        </a:rPr>
                        <m:t>𝟐</m:t>
                      </m:r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𝒑</m:t>
                      </m:r>
                      <m:r>
                        <a:rPr lang="en-IN" b="1" i="1" baseline="-25000" smtClean="0">
                          <a:solidFill>
                            <a:srgbClr val="FF0000"/>
                          </a:solidFill>
                          <a:latin typeface="Cambria Math"/>
                        </a:rPr>
                        <m:t>𝟐</m:t>
                      </m:r>
                    </m:oMath>
                  </m:oMathPara>
                </a14:m>
                <a:endParaRPr lang="en-IN" b="1" baseline="-25000" dirty="0" smtClean="0">
                  <a:solidFill>
                    <a:srgbClr val="FF0000"/>
                  </a:solidFill>
                </a:endParaRPr>
              </a:p>
              <a:p>
                <a:pPr marL="57150" indent="0">
                  <a:buNone/>
                </a:pPr>
                <a:endParaRPr lang="en-IN" b="1" baseline="-25000" dirty="0" smtClean="0">
                  <a:solidFill>
                    <a:srgbClr val="FF0000"/>
                  </a:solidFill>
                </a:endParaRPr>
              </a:p>
              <a:p>
                <a:pPr marL="57150" indent="0">
                  <a:buNone/>
                </a:pPr>
                <a:r>
                  <a:rPr lang="en-IN" sz="2800" b="1" dirty="0" smtClean="0">
                    <a:solidFill>
                      <a:srgbClr val="FF0000"/>
                    </a:solidFill>
                  </a:rPr>
                  <a:t>S is the complete set, </a:t>
                </a:r>
              </a:p>
              <a:p>
                <a:pPr marL="57150" indent="0">
                  <a:buNone/>
                </a:pPr>
                <a:r>
                  <a:rPr lang="en-IN" sz="2800" b="1" dirty="0" smtClean="0">
                    <a:solidFill>
                      <a:srgbClr val="FF0000"/>
                    </a:solidFill>
                  </a:rPr>
                  <a:t>p1 is the proportion of examples in class 1 and </a:t>
                </a:r>
              </a:p>
              <a:p>
                <a:pPr marL="57150" indent="0">
                  <a:buNone/>
                </a:pPr>
                <a:r>
                  <a:rPr lang="en-IN" sz="2800" b="1" dirty="0" smtClean="0">
                    <a:solidFill>
                      <a:srgbClr val="FF0000"/>
                    </a:solidFill>
                  </a:rPr>
                  <a:t>p2=1-p1 is the proportion of examples in class 2.</a:t>
                </a:r>
                <a:endParaRPr lang="en-IN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667" t="-2695" b="-24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8886419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6"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545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Exercise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en-IN" sz="2800" b="1" dirty="0" smtClean="0">
                <a:solidFill>
                  <a:srgbClr val="FF0000"/>
                </a:solidFill>
              </a:rPr>
              <a:t>Compute entropy </a:t>
            </a:r>
          </a:p>
          <a:p>
            <a:pPr marL="914400" lvl="1" indent="-457200"/>
            <a:r>
              <a:rPr lang="en-IN" sz="2400" b="1" dirty="0" smtClean="0">
                <a:solidFill>
                  <a:srgbClr val="FF0000"/>
                </a:solidFill>
              </a:rPr>
              <a:t>Outlook=sunny</a:t>
            </a:r>
          </a:p>
          <a:p>
            <a:pPr marL="914400" lvl="1" indent="-457200"/>
            <a:r>
              <a:rPr lang="en-IN" sz="2400" b="1" dirty="0" smtClean="0">
                <a:solidFill>
                  <a:srgbClr val="FF0000"/>
                </a:solidFill>
              </a:rPr>
              <a:t>Outlook=overcast</a:t>
            </a:r>
          </a:p>
          <a:p>
            <a:pPr marL="914400" lvl="1" indent="-457200"/>
            <a:r>
              <a:rPr lang="en-IN" sz="2400" b="1" dirty="0" smtClean="0">
                <a:solidFill>
                  <a:srgbClr val="FF0000"/>
                </a:solidFill>
              </a:rPr>
              <a:t>Outlook=rainy</a:t>
            </a:r>
            <a:endParaRPr lang="en-IN" sz="2400" b="1" dirty="0">
              <a:solidFill>
                <a:srgbClr val="FF0000"/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0823339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8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83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995</Words>
  <Application>Microsoft Office PowerPoint</Application>
  <PresentationFormat>On-screen Show (4:3)</PresentationFormat>
  <Paragraphs>158</Paragraphs>
  <Slides>29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INT247 Machine Learning Foundations</vt:lpstr>
      <vt:lpstr>Decision Tree Learning</vt:lpstr>
      <vt:lpstr>Decision Tree Learning</vt:lpstr>
      <vt:lpstr>Algorithm</vt:lpstr>
      <vt:lpstr>Design Decision Tree</vt:lpstr>
      <vt:lpstr>Exercise</vt:lpstr>
      <vt:lpstr>Good Attribute?</vt:lpstr>
      <vt:lpstr>Entropy</vt:lpstr>
      <vt:lpstr>Exercise</vt:lpstr>
      <vt:lpstr>Entropy for more classes</vt:lpstr>
      <vt:lpstr>Entropy Disadvantages</vt:lpstr>
      <vt:lpstr>Average Entropy</vt:lpstr>
      <vt:lpstr>Properties of Entropy</vt:lpstr>
      <vt:lpstr>Exercise</vt:lpstr>
      <vt:lpstr>Information Gain</vt:lpstr>
      <vt:lpstr>Exercise</vt:lpstr>
      <vt:lpstr>Intrinsic Information of an attribute</vt:lpstr>
      <vt:lpstr>Exercise</vt:lpstr>
      <vt:lpstr>Gain Ratio</vt:lpstr>
      <vt:lpstr>Exercise</vt:lpstr>
      <vt:lpstr>Gini Index</vt:lpstr>
      <vt:lpstr>Pruning </vt:lpstr>
      <vt:lpstr>Random Forest</vt:lpstr>
      <vt:lpstr>Random Forest Creation Algorithm</vt:lpstr>
      <vt:lpstr>Random Forest Prediction Algorithm</vt:lpstr>
      <vt:lpstr>Random Forest Example</vt:lpstr>
      <vt:lpstr>Why Random Forest Algorithm?</vt:lpstr>
      <vt:lpstr>Algorithm Selection</vt:lpstr>
      <vt:lpstr>PowerPoint Presentation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INT247 Machine Learning Foundations</dc:title>
  <dc:creator>Windows User</dc:creator>
  <cp:lastModifiedBy>Windows User</cp:lastModifiedBy>
  <cp:revision>19</cp:revision>
  <dcterms:created xsi:type="dcterms:W3CDTF">2018-12-24T05:04:17Z</dcterms:created>
  <dcterms:modified xsi:type="dcterms:W3CDTF">2018-12-26T09:29:16Z</dcterms:modified>
</cp:coreProperties>
</file>